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9" r:id="rId42"/>
    <p:sldId id="300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4780-6C10-45ED-97DE-C789330F569A}" type="datetimeFigureOut">
              <a:rPr lang="fr-FR" smtClean="0"/>
              <a:t>08/11/2013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C4E2-9C00-4145-84BE-02BB89DFD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51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4780-6C10-45ED-97DE-C789330F569A}" type="datetimeFigureOut">
              <a:rPr lang="fr-FR" smtClean="0"/>
              <a:t>08/11/2013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C4E2-9C00-4145-84BE-02BB89DFD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3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4780-6C10-45ED-97DE-C789330F569A}" type="datetimeFigureOut">
              <a:rPr lang="fr-FR" smtClean="0"/>
              <a:t>08/11/2013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C4E2-9C00-4145-84BE-02BB89DFD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34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4780-6C10-45ED-97DE-C789330F569A}" type="datetimeFigureOut">
              <a:rPr lang="fr-FR" smtClean="0"/>
              <a:t>08/11/2013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C4E2-9C00-4145-84BE-02BB89DFD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84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4780-6C10-45ED-97DE-C789330F569A}" type="datetimeFigureOut">
              <a:rPr lang="fr-FR" smtClean="0"/>
              <a:t>08/11/2013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C4E2-9C00-4145-84BE-02BB89DFD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40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4780-6C10-45ED-97DE-C789330F569A}" type="datetimeFigureOut">
              <a:rPr lang="fr-FR" smtClean="0"/>
              <a:t>08/11/2013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C4E2-9C00-4145-84BE-02BB89DFD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00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4780-6C10-45ED-97DE-C789330F569A}" type="datetimeFigureOut">
              <a:rPr lang="fr-FR" smtClean="0"/>
              <a:t>08/11/2013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C4E2-9C00-4145-84BE-02BB89DFD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64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4780-6C10-45ED-97DE-C789330F569A}" type="datetimeFigureOut">
              <a:rPr lang="fr-FR" smtClean="0"/>
              <a:t>08/11/2013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C4E2-9C00-4145-84BE-02BB89DFD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4780-6C10-45ED-97DE-C789330F569A}" type="datetimeFigureOut">
              <a:rPr lang="fr-FR" smtClean="0"/>
              <a:t>08/11/2013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C4E2-9C00-4145-84BE-02BB89DFD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1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4780-6C10-45ED-97DE-C789330F569A}" type="datetimeFigureOut">
              <a:rPr lang="fr-FR" smtClean="0"/>
              <a:t>08/11/2013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C4E2-9C00-4145-84BE-02BB89DFD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16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4780-6C10-45ED-97DE-C789330F569A}" type="datetimeFigureOut">
              <a:rPr lang="fr-FR" smtClean="0"/>
              <a:t>08/11/2013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C4E2-9C00-4145-84BE-02BB89DFD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09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4780-6C10-45ED-97DE-C789330F569A}" type="datetimeFigureOut">
              <a:rPr lang="fr-FR" smtClean="0"/>
              <a:t>08/11/2013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C4E2-9C00-4145-84BE-02BB89DFD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78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fmr.hypotheses.org/" TargetMode="External"/><Relationship Id="rId2" Type="http://schemas.openxmlformats.org/officeDocument/2006/relationships/hyperlink" Target="http://halshs.archives-ouvertes.fr/FM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11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44" b="23143"/>
          <a:stretch/>
        </p:blipFill>
        <p:spPr bwMode="auto">
          <a:xfrm>
            <a:off x="27353" y="620688"/>
            <a:ext cx="8496944" cy="28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131" y="908720"/>
            <a:ext cx="8280920" cy="1470025"/>
          </a:xfrm>
        </p:spPr>
        <p:txBody>
          <a:bodyPr>
            <a:noAutofit/>
          </a:bodyPr>
          <a:lstStyle/>
          <a:p>
            <a:pPr algn="l"/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Analyse de réseaux et espace</a:t>
            </a:r>
            <a:endParaRPr lang="fr-FR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12737" cy="1752600"/>
          </a:xfrm>
        </p:spPr>
        <p:txBody>
          <a:bodyPr>
            <a:normAutofit/>
          </a:bodyPr>
          <a:lstStyle/>
          <a:p>
            <a:pPr algn="l"/>
            <a:r>
              <a:rPr lang="fr-FR" dirty="0" smtClean="0">
                <a:latin typeface="Arial Rounded MT Bold" panose="020F0704030504030204" pitchFamily="34" charset="0"/>
              </a:rPr>
              <a:t>Marion </a:t>
            </a:r>
            <a:r>
              <a:rPr lang="fr-FR" dirty="0" err="1" smtClean="0">
                <a:latin typeface="Arial Rounded MT Bold" panose="020F0704030504030204" pitchFamily="34" charset="0"/>
              </a:rPr>
              <a:t>Maisonobe</a:t>
            </a:r>
            <a:r>
              <a:rPr lang="fr-FR" dirty="0" smtClean="0">
                <a:latin typeface="Arial Rounded MT Bold" panose="020F0704030504030204" pitchFamily="34" charset="0"/>
              </a:rPr>
              <a:t>, </a:t>
            </a:r>
            <a:r>
              <a:rPr lang="fr-FR" dirty="0" smtClean="0">
                <a:latin typeface="Arial Narrow" panose="020B0606020202030204" pitchFamily="34" charset="0"/>
              </a:rPr>
              <a:t>groupe </a:t>
            </a:r>
            <a:r>
              <a:rPr lang="fr-FR" dirty="0" err="1" smtClean="0">
                <a:latin typeface="Arial Narrow" panose="020B0606020202030204" pitchFamily="34" charset="0"/>
              </a:rPr>
              <a:t>fmr</a:t>
            </a:r>
            <a:r>
              <a:rPr lang="fr-FR" dirty="0" smtClean="0">
                <a:latin typeface="Arial Narrow" panose="020B0606020202030204" pitchFamily="34" charset="0"/>
              </a:rPr>
              <a:t>,</a:t>
            </a:r>
          </a:p>
          <a:p>
            <a:pPr algn="l"/>
            <a:r>
              <a:rPr lang="fr-FR" dirty="0" smtClean="0">
                <a:latin typeface="Arial Narrow" panose="020B0606020202030204" pitchFamily="34" charset="0"/>
              </a:rPr>
              <a:t>Doctorante UMR LISST-</a:t>
            </a:r>
            <a:r>
              <a:rPr lang="fr-FR" dirty="0" err="1" smtClean="0">
                <a:latin typeface="Arial Narrow" panose="020B0606020202030204" pitchFamily="34" charset="0"/>
              </a:rPr>
              <a:t>cieu</a:t>
            </a:r>
            <a:r>
              <a:rPr lang="fr-FR" dirty="0" smtClean="0">
                <a:latin typeface="Arial Narrow" panose="020B0606020202030204" pitchFamily="34" charset="0"/>
              </a:rPr>
              <a:t>, Université du Mirail</a:t>
            </a:r>
          </a:p>
          <a:p>
            <a:pPr algn="l"/>
            <a:r>
              <a:rPr lang="fr-FR" dirty="0" smtClean="0">
                <a:latin typeface="Arial Rounded MT Bold" panose="020F0704030504030204" pitchFamily="34" charset="0"/>
              </a:rPr>
              <a:t>marion.maisonobe@univ-tlse2.fr</a:t>
            </a:r>
          </a:p>
          <a:p>
            <a:pPr algn="l"/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2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Optimiser le trafic aérien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Comment réorganiser le trafic en cas de fermeture exceptionnelle d’un aéroport? (ex. volcan </a:t>
            </a:r>
            <a:r>
              <a:rPr lang="fr-FR" dirty="0"/>
              <a:t>i</a:t>
            </a:r>
            <a:r>
              <a:rPr lang="fr-FR" dirty="0" smtClean="0"/>
              <a:t>slandais)</a:t>
            </a:r>
          </a:p>
          <a:p>
            <a:pPr marL="0" indent="0">
              <a:buNone/>
            </a:pPr>
            <a:r>
              <a:rPr lang="fr-FR" b="1" dirty="0" smtClean="0"/>
              <a:t>ENAC</a:t>
            </a:r>
            <a:r>
              <a:rPr lang="fr-FR" dirty="0" smtClean="0"/>
              <a:t>: projet ANR ATOMIC (Sonia </a:t>
            </a:r>
            <a:r>
              <a:rPr lang="fr-FR" dirty="0" err="1" smtClean="0"/>
              <a:t>Cafieri</a:t>
            </a:r>
            <a:r>
              <a:rPr lang="fr-FR" dirty="0" smtClean="0"/>
              <a:t>) </a:t>
            </a:r>
          </a:p>
          <a:p>
            <a:pPr marL="0" indent="0">
              <a:buNone/>
            </a:pPr>
            <a:r>
              <a:rPr lang="fr-FR" dirty="0" smtClean="0"/>
              <a:t>Thème de la </a:t>
            </a:r>
            <a:r>
              <a:rPr lang="fr-FR" b="1" dirty="0" smtClean="0"/>
              <a:t>vulnérabilité des réseaux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96944" cy="348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2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Autres champs d’applications: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Géomarketing</a:t>
            </a:r>
            <a:r>
              <a:rPr lang="fr-FR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Comment choisir la localisation d’un nouvel établissement?</a:t>
            </a:r>
          </a:p>
          <a:p>
            <a:pPr marL="0" indent="0">
              <a:buNone/>
            </a:pPr>
            <a:r>
              <a:rPr lang="fr-FR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Aménagement du territoire</a:t>
            </a:r>
            <a:r>
              <a:rPr lang="fr-FR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où placer le nouvel arrêt de tramway?</a:t>
            </a:r>
          </a:p>
          <a:p>
            <a:pPr marL="0" indent="0">
              <a:buNone/>
            </a:pPr>
            <a:r>
              <a:rPr lang="fr-FR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Solution: mesures d’accessibilité, de vulnérabilité</a:t>
            </a:r>
          </a:p>
          <a:p>
            <a:pPr marL="0" indent="0">
              <a:buNone/>
            </a:pPr>
            <a:endParaRPr lang="fr-FR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Epidémiologie</a:t>
            </a:r>
            <a:r>
              <a:rPr lang="fr-FR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Comment empêcher la propagation d’une épidémie?</a:t>
            </a:r>
          </a:p>
          <a:p>
            <a:pPr marL="0" indent="0">
              <a:buNone/>
            </a:pPr>
            <a:r>
              <a:rPr lang="fr-FR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Solution: surveiller les aéroports (</a:t>
            </a:r>
            <a:r>
              <a:rPr lang="fr-FR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hubs</a:t>
            </a:r>
            <a:r>
              <a:rPr lang="fr-FR" dirty="0" smtClean="0"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fr-FR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-&gt; mise en quarantaine</a:t>
            </a:r>
          </a:p>
        </p:txBody>
      </p:sp>
    </p:spTree>
    <p:extLst>
      <p:ext uri="{BB962C8B-B14F-4D97-AF65-F5344CB8AC3E}">
        <p14:creationId xmlns:p14="http://schemas.microsoft.com/office/powerpoint/2010/main" val="21875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Graphes et entités spatiales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dirty="0" smtClean="0"/>
              <a:t>Un graphe se définit par un ensemble d’entités et un ensemble de relations entre ces entités</a:t>
            </a:r>
            <a:r>
              <a:rPr lang="fr-FR" b="1" dirty="0" smtClean="0"/>
              <a:t>. </a:t>
            </a:r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FF0000"/>
                </a:solidFill>
              </a:rPr>
              <a:t>Il est possible d’extraire des graphes à partir d’objets qui ne sont, à première vue, pas des réseaux.</a:t>
            </a:r>
          </a:p>
          <a:p>
            <a:pPr marL="0" indent="0" algn="just"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FF0000"/>
                </a:solidFill>
              </a:rPr>
              <a:t>En particulier, parmi les relations entre entités spatiales, il existe d’autres types de relations que les relations dyadiques entre entités ponctuelles.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entre entités spatiales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Candara" panose="020E0502030303020204" pitchFamily="34" charset="0"/>
                <a:cs typeface="Browallia New" panose="020B0604020202020204" pitchFamily="34" charset="-34"/>
              </a:rPr>
              <a:t>Relations topologiques</a:t>
            </a:r>
          </a:p>
          <a:p>
            <a:pPr marL="0" indent="0">
              <a:buNone/>
            </a:pPr>
            <a:r>
              <a:rPr lang="fr-FR" dirty="0" smtClean="0">
                <a:latin typeface="Candara" panose="020E0502030303020204" pitchFamily="34" charset="0"/>
                <a:cs typeface="Browallia New" panose="020B0604020202020204" pitchFamily="34" charset="-34"/>
              </a:rPr>
              <a:t>Exemples: adjacence, inclusion, chevauchement, liaisons</a:t>
            </a:r>
            <a:endParaRPr lang="fr-FR" dirty="0"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r>
              <a:rPr lang="fr-FR" b="1" dirty="0" smtClean="0">
                <a:latin typeface="Candara" panose="020E0502030303020204" pitchFamily="34" charset="0"/>
                <a:cs typeface="Browallia New" panose="020B0604020202020204" pitchFamily="34" charset="-34"/>
              </a:rPr>
              <a:t>Relations métriques</a:t>
            </a:r>
          </a:p>
          <a:p>
            <a:pPr marL="0" indent="0">
              <a:buNone/>
            </a:pPr>
            <a:r>
              <a:rPr lang="fr-FR" dirty="0" smtClean="0">
                <a:latin typeface="Candara" panose="020E0502030303020204" pitchFamily="34" charset="0"/>
                <a:cs typeface="Browallia New" panose="020B0604020202020204" pitchFamily="34" charset="-34"/>
              </a:rPr>
              <a:t>Les distances</a:t>
            </a:r>
          </a:p>
          <a:p>
            <a:r>
              <a:rPr lang="fr-FR" b="1" dirty="0" smtClean="0">
                <a:latin typeface="Candara" panose="020E0502030303020204" pitchFamily="34" charset="0"/>
                <a:cs typeface="Browallia New" panose="020B0604020202020204" pitchFamily="34" charset="-34"/>
              </a:rPr>
              <a:t>Relations d’orientation</a:t>
            </a:r>
          </a:p>
          <a:p>
            <a:pPr marL="0" indent="0">
              <a:buNone/>
            </a:pPr>
            <a:r>
              <a:rPr lang="fr-FR" dirty="0" smtClean="0">
                <a:latin typeface="Candara" panose="020E0502030303020204" pitchFamily="34" charset="0"/>
                <a:cs typeface="Browallia New" panose="020B0604020202020204" pitchFamily="34" charset="-34"/>
              </a:rPr>
              <a:t>Exemple: Nord, Sud, Est, Ouest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200" dirty="0" smtClean="0"/>
              <a:t>Sources: Van Tien NGUYEN, Mauro GAIO, et Christian SALLABERRY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3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problème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couleurs</a:t>
            </a:r>
            <a:endParaRPr lang="fr-F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t="32614" r="22887" b="29887"/>
          <a:stretch/>
        </p:blipFill>
        <p:spPr bwMode="auto">
          <a:xfrm>
            <a:off x="2806893" y="2589410"/>
            <a:ext cx="3602222" cy="22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1724" y="141277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Quelle que soit la complexité d'une carte géographique</a:t>
            </a:r>
          </a:p>
          <a:p>
            <a:r>
              <a:rPr lang="fr-FR" sz="2400" dirty="0" smtClean="0"/>
              <a:t>quatre couleurs suffisent pour la colorier</a:t>
            </a:r>
          </a:p>
          <a:p>
            <a:r>
              <a:rPr lang="fr-FR" sz="2400" dirty="0" smtClean="0"/>
              <a:t>sans que deux frontières soient de la même couleur.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683568" y="494116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Le théorème des 4 couleurs</a:t>
            </a:r>
          </a:p>
          <a:p>
            <a:r>
              <a:rPr lang="fr-FR" sz="2400" dirty="0" smtClean="0"/>
              <a:t>fut démontré en 1976 par </a:t>
            </a:r>
            <a:r>
              <a:rPr lang="fr-FR" sz="2400" b="1" dirty="0" smtClean="0"/>
              <a:t>Kenneth Appel et Wolfgang </a:t>
            </a:r>
            <a:r>
              <a:rPr lang="fr-FR" sz="2400" b="1" dirty="0" err="1" smtClean="0"/>
              <a:t>Haken</a:t>
            </a:r>
            <a:endParaRPr lang="fr-FR" sz="2400" b="1" dirty="0" smtClean="0"/>
          </a:p>
          <a:p>
            <a:r>
              <a:rPr lang="fr-FR" sz="2400" dirty="0" smtClean="0"/>
              <a:t>sur ordinateur. L’ordinateur calcula pendant 1200 heures pour réussir à établir le résultat.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726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problème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couleurs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sz="2600" dirty="0" smtClean="0"/>
              <a:t>Déterminer si un </a:t>
            </a:r>
            <a:r>
              <a:rPr lang="fr-FR" sz="2600" b="1" dirty="0" smtClean="0"/>
              <a:t>graphe</a:t>
            </a:r>
            <a:r>
              <a:rPr lang="fr-FR" sz="2600" dirty="0" smtClean="0"/>
              <a:t> peut être ou non coloré en deux couleurs est très facile : techniquement, il suffit de colorer arbitrairement un </a:t>
            </a:r>
            <a:r>
              <a:rPr lang="fr-FR" sz="2600" b="1" dirty="0" smtClean="0"/>
              <a:t>sommet</a:t>
            </a:r>
            <a:r>
              <a:rPr lang="fr-FR" sz="2600" dirty="0" smtClean="0"/>
              <a:t> de chaque </a:t>
            </a:r>
            <a:r>
              <a:rPr lang="fr-FR" sz="2600" b="1" dirty="0" smtClean="0"/>
              <a:t>composante connexe</a:t>
            </a:r>
            <a:r>
              <a:rPr lang="fr-FR" sz="2600" dirty="0" smtClean="0"/>
              <a:t> avec une couleur et ensuite de propager cette décision en colorant les </a:t>
            </a:r>
            <a:r>
              <a:rPr lang="fr-FR" sz="2600" b="1" dirty="0" smtClean="0"/>
              <a:t>sommets</a:t>
            </a:r>
            <a:r>
              <a:rPr lang="fr-FR" sz="2600" dirty="0" smtClean="0"/>
              <a:t> </a:t>
            </a:r>
            <a:r>
              <a:rPr lang="fr-FR" sz="2600" b="1" dirty="0" smtClean="0"/>
              <a:t>voisins</a:t>
            </a:r>
            <a:r>
              <a:rPr lang="fr-FR" sz="2600" dirty="0" smtClean="0"/>
              <a:t> avec l'autre couleur et ainsi de suite. Si l'on rencontre un </a:t>
            </a:r>
            <a:r>
              <a:rPr lang="fr-FR" sz="2600" b="1" dirty="0" smtClean="0"/>
              <a:t>sommet</a:t>
            </a:r>
            <a:r>
              <a:rPr lang="fr-FR" sz="2600" dirty="0" smtClean="0"/>
              <a:t> encore non coloré </a:t>
            </a:r>
            <a:r>
              <a:rPr lang="fr-FR" sz="2600" b="1" dirty="0" smtClean="0"/>
              <a:t>voisins</a:t>
            </a:r>
            <a:r>
              <a:rPr lang="fr-FR" sz="2600" dirty="0" smtClean="0"/>
              <a:t> de deux </a:t>
            </a:r>
            <a:r>
              <a:rPr lang="fr-FR" sz="2600" b="1" dirty="0" smtClean="0"/>
              <a:t>sommets</a:t>
            </a:r>
            <a:r>
              <a:rPr lang="fr-FR" sz="2600" dirty="0" smtClean="0"/>
              <a:t> de couleur différentes alors le </a:t>
            </a:r>
            <a:r>
              <a:rPr lang="fr-FR" sz="2600" b="1" dirty="0" smtClean="0"/>
              <a:t>graphe</a:t>
            </a:r>
            <a:r>
              <a:rPr lang="fr-FR" sz="2600" dirty="0" smtClean="0"/>
              <a:t> ne peut être biparti. C'est un problème soluble en temps polynomial.</a:t>
            </a:r>
          </a:p>
          <a:p>
            <a:endParaRPr lang="fr-FR" sz="2600" dirty="0" smtClean="0"/>
          </a:p>
          <a:p>
            <a:r>
              <a:rPr lang="fr-FR" sz="2600" dirty="0" smtClean="0"/>
              <a:t>En revanche, déterminer si un graphe peut être ou non coloré en k couleurs pour k&gt;2 est un </a:t>
            </a:r>
            <a:r>
              <a:rPr lang="fr-FR" sz="2600" b="1" dirty="0" smtClean="0"/>
              <a:t>problème NP-complet</a:t>
            </a:r>
            <a:r>
              <a:rPr lang="fr-FR" sz="2600" dirty="0" smtClean="0"/>
              <a:t>.</a:t>
            </a:r>
          </a:p>
          <a:p>
            <a:endParaRPr lang="fr-FR" sz="2600" dirty="0"/>
          </a:p>
          <a:p>
            <a:pPr marL="0" indent="0">
              <a:buNone/>
            </a:pPr>
            <a:r>
              <a:rPr lang="fr-FR" sz="2200" i="1" dirty="0" smtClean="0"/>
              <a:t>Sources: Wikipédia et http://villemin.gerard.free.fr/Wwwgvmm/Geometri/TopoQuat.htm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92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Lucida Calligraphy" panose="03010101010101010101" pitchFamily="66" charset="0"/>
              </a:rPr>
              <a:t>Reproduction d’un cadastre</a:t>
            </a:r>
            <a:endParaRPr lang="fr-FR" dirty="0">
              <a:latin typeface="Lucida Calligraphy" panose="03010101010101010101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07" y="1340768"/>
            <a:ext cx="53625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6309320"/>
            <a:ext cx="801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Projet MODELESPACE </a:t>
            </a:r>
            <a:r>
              <a:rPr lang="fr-FR" dirty="0" smtClean="0"/>
              <a:t>Florent </a:t>
            </a:r>
            <a:r>
              <a:rPr lang="fr-FR" dirty="0" err="1" smtClean="0"/>
              <a:t>Hautefeuille</a:t>
            </a:r>
            <a:r>
              <a:rPr lang="fr-FR" dirty="0" smtClean="0"/>
              <a:t> et </a:t>
            </a:r>
            <a:r>
              <a:rPr lang="fr-FR" dirty="0" err="1" smtClean="0"/>
              <a:t>Bertand</a:t>
            </a:r>
            <a:r>
              <a:rPr lang="fr-FR" dirty="0" smtClean="0"/>
              <a:t> Jouve, Université de Toulouse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2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</a:t>
            </a:r>
            <a:r>
              <a:rPr lang="fr-FR" b="1" dirty="0" err="1" smtClean="0"/>
              <a:t>Geoscience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/>
              <a:t>Réseaux de villes</a:t>
            </a:r>
            <a:r>
              <a:rPr lang="fr-FR" dirty="0" smtClean="0"/>
              <a:t> à partir de « données sociales »</a:t>
            </a:r>
          </a:p>
          <a:p>
            <a:pPr marL="0" indent="0">
              <a:buNone/>
            </a:pPr>
            <a:r>
              <a:rPr lang="fr-FR" dirty="0" smtClean="0"/>
              <a:t>Données de collaborations scientifiques entre individus (</a:t>
            </a:r>
            <a:r>
              <a:rPr lang="fr-FR" dirty="0" err="1" smtClean="0"/>
              <a:t>co</a:t>
            </a:r>
            <a:r>
              <a:rPr lang="fr-FR" dirty="0" smtClean="0"/>
              <a:t>-signatures d’articles scientifiques)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Protocole de recherche:</a:t>
            </a:r>
          </a:p>
          <a:p>
            <a:r>
              <a:rPr lang="fr-FR" dirty="0" smtClean="0"/>
              <a:t>Géolocalisation des adresses de chercheurs</a:t>
            </a:r>
          </a:p>
          <a:p>
            <a:r>
              <a:rPr lang="fr-FR" dirty="0" smtClean="0"/>
              <a:t>Construction de matrices de collaboration</a:t>
            </a:r>
          </a:p>
          <a:p>
            <a:r>
              <a:rPr lang="fr-FR" dirty="0" smtClean="0"/>
              <a:t>Visualisations et analyses de réseaux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84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5400" dirty="0" smtClean="0">
                <a:latin typeface="Harlow Solid Italic" panose="04030604020F02020D02" pitchFamily="82" charset="0"/>
              </a:rPr>
              <a:t>En Théorie…</a:t>
            </a:r>
            <a:endParaRPr lang="fr-FR" sz="54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Petit Lexique de théorie des graphes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6048672"/>
          </a:xfrm>
        </p:spPr>
        <p:txBody>
          <a:bodyPr>
            <a:normAutofit fontScale="55000" lnSpcReduction="20000"/>
          </a:bodyPr>
          <a:lstStyle/>
          <a:p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 graphe G=(V,E) est un ensemble fini et non vide de sommets (ou nœuds) V et un ensemble fini , mais éventuellement vide, de liens (ou arêtes) E. </a:t>
            </a:r>
          </a:p>
          <a:p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 graphe se définit par son </a:t>
            </a:r>
            <a:r>
              <a:rPr lang="fr-FR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ordre</a:t>
            </a: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(le nombre de sommets) et par sa </a:t>
            </a:r>
            <a:r>
              <a:rPr lang="fr-FR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taille</a:t>
            </a: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(le nombre de liens).</a:t>
            </a:r>
          </a:p>
          <a:p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 graphe peut être </a:t>
            </a:r>
            <a:r>
              <a:rPr lang="fr-FR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orienté</a:t>
            </a: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ou non.</a:t>
            </a:r>
          </a:p>
          <a:p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Suivant la nature des liens un graphe peut être: </a:t>
            </a:r>
            <a:r>
              <a:rPr lang="fr-FR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booléen</a:t>
            </a: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,  </a:t>
            </a:r>
            <a:r>
              <a:rPr lang="fr-FR" sz="4400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valué</a:t>
            </a:r>
            <a:r>
              <a:rPr lang="fr-FR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et ou </a:t>
            </a:r>
            <a:r>
              <a:rPr lang="fr-FR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signé</a:t>
            </a: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</a:p>
          <a:p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 graphe peut être </a:t>
            </a:r>
            <a:r>
              <a:rPr lang="fr-FR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connexe</a:t>
            </a: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ou non. Un </a:t>
            </a:r>
            <a:r>
              <a:rPr lang="fr-FR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sous-graphe</a:t>
            </a: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connexe est appelé une </a:t>
            </a:r>
            <a:r>
              <a:rPr lang="fr-FR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composante</a:t>
            </a: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</a:p>
          <a:p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 sommet qui n’est adjacent à aucun lien est dit </a:t>
            </a:r>
            <a:r>
              <a:rPr lang="fr-FR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isolé</a:t>
            </a: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</a:p>
          <a:p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Une composante formée d’un seul sommet est dite </a:t>
            </a:r>
            <a:r>
              <a:rPr lang="fr-FR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triviale</a:t>
            </a: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</a:p>
          <a:p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 graphe peut être </a:t>
            </a:r>
            <a:r>
              <a:rPr lang="fr-FR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planaire</a:t>
            </a: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(réseau ferré) ou </a:t>
            </a:r>
            <a:r>
              <a:rPr lang="fr-FR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non planaire</a:t>
            </a: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(réseau aérien).</a:t>
            </a:r>
          </a:p>
          <a:p>
            <a:pPr marL="0" indent="0">
              <a:buNone/>
            </a:pPr>
            <a:endParaRPr lang="fr-FR" sz="4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Pour aller plus loin: synthèses du </a:t>
            </a:r>
            <a:r>
              <a:rPr lang="fr-FR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groupe </a:t>
            </a:r>
            <a:r>
              <a:rPr lang="fr-FR" sz="4400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fmr</a:t>
            </a:r>
            <a:endParaRPr lang="fr-FR" sz="44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  <a:hlinkClick r:id="rId2"/>
              </a:rPr>
              <a:t>http://halshs.archives-ouvertes.fr/FMR/</a:t>
            </a:r>
            <a:endParaRPr lang="fr-FR" sz="44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Lexique sur le Blog du </a:t>
            </a:r>
            <a:r>
              <a:rPr lang="fr-FR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groupe </a:t>
            </a:r>
            <a:r>
              <a:rPr lang="fr-FR" sz="4400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fmr</a:t>
            </a:r>
            <a:r>
              <a:rPr lang="fr-FR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Hypothèse.org:</a:t>
            </a:r>
          </a:p>
          <a:p>
            <a:pPr marL="0" indent="0">
              <a:buNone/>
            </a:pPr>
            <a:r>
              <a:rPr lang="fr-FR" sz="4400" dirty="0" smtClean="0">
                <a:latin typeface="Browallia New" panose="020B0604020202020204" pitchFamily="34" charset="-34"/>
                <a:cs typeface="Browallia New" panose="020B0604020202020204" pitchFamily="34" charset="-34"/>
                <a:hlinkClick r:id="rId3"/>
              </a:rPr>
              <a:t>http://groupefmr.hypotheses.org/</a:t>
            </a:r>
            <a:endParaRPr lang="fr-FR" sz="44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27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Le Mot « réseau »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70000" lnSpcReduction="20000"/>
          </a:bodyPr>
          <a:lstStyle/>
          <a:p>
            <a:r>
              <a:rPr lang="fr-FR" sz="4000" dirty="0" smtClean="0"/>
              <a:t>Un réseau: </a:t>
            </a:r>
            <a:r>
              <a:rPr lang="fr-FR" sz="4000" b="1" dirty="0" smtClean="0"/>
              <a:t>un ensemble de relations</a:t>
            </a:r>
          </a:p>
          <a:p>
            <a:r>
              <a:rPr lang="fr-FR" sz="4000" b="1" dirty="0" smtClean="0"/>
              <a:t>Etymologie:</a:t>
            </a:r>
            <a:r>
              <a:rPr lang="fr-FR" sz="4000" dirty="0" smtClean="0"/>
              <a:t> Rets* </a:t>
            </a:r>
            <a:r>
              <a:rPr lang="fr-FR" sz="4000" dirty="0" smtClean="0">
                <a:sym typeface="Wingdings" panose="05000000000000000000" pitchFamily="2" charset="2"/>
              </a:rPr>
              <a:t> </a:t>
            </a:r>
            <a:r>
              <a:rPr lang="fr-FR" sz="4000" dirty="0" smtClean="0"/>
              <a:t>Réticulaire</a:t>
            </a:r>
          </a:p>
          <a:p>
            <a:r>
              <a:rPr lang="fr-FR" sz="4000" dirty="0" smtClean="0"/>
              <a:t>1180  « Petit filet »</a:t>
            </a:r>
          </a:p>
          <a:p>
            <a:r>
              <a:rPr lang="fr-FR" sz="4000" dirty="0" smtClean="0"/>
              <a:t>1762: « ensemble de vaisseaux sanguins »</a:t>
            </a:r>
          </a:p>
          <a:p>
            <a:r>
              <a:rPr lang="fr-FR" sz="4000" b="1" dirty="0" smtClean="0"/>
              <a:t>XIXème siècle</a:t>
            </a:r>
            <a:r>
              <a:rPr lang="fr-FR" sz="4000" dirty="0" smtClean="0"/>
              <a:t>: réseau social (ensemble de personnes et d’organismes en relation);  </a:t>
            </a:r>
          </a:p>
          <a:p>
            <a:r>
              <a:rPr lang="fr-FR" sz="4000" dirty="0" smtClean="0"/>
              <a:t>infrastructures de transport et de communication =</a:t>
            </a:r>
            <a:r>
              <a:rPr lang="fr-FR" sz="4000" b="1" dirty="0" smtClean="0"/>
              <a:t>Squelette</a:t>
            </a:r>
          </a:p>
          <a:p>
            <a:r>
              <a:rPr lang="fr-FR" sz="4000" b="1" dirty="0" smtClean="0"/>
              <a:t>XXème siècle</a:t>
            </a:r>
            <a:r>
              <a:rPr lang="fr-FR" sz="4000" dirty="0" smtClean="0"/>
              <a:t>: flux  d’échanges et de communications  =</a:t>
            </a:r>
            <a:r>
              <a:rPr lang="fr-FR" sz="4000" b="1" dirty="0" smtClean="0"/>
              <a:t>Flux</a:t>
            </a:r>
          </a:p>
          <a:p>
            <a:r>
              <a:rPr lang="fr-FR" sz="4000" dirty="0" smtClean="0"/>
              <a:t>2004: </a:t>
            </a:r>
            <a:r>
              <a:rPr lang="fr-FR" sz="4000" b="1" dirty="0" smtClean="0"/>
              <a:t>Facebook</a:t>
            </a:r>
            <a:r>
              <a:rPr lang="fr-FR" sz="4000" dirty="0" smtClean="0"/>
              <a:t>… le « réseautage » social (</a:t>
            </a:r>
            <a:r>
              <a:rPr lang="fr-FR" sz="4000" dirty="0" err="1" smtClean="0"/>
              <a:t>Quebec</a:t>
            </a:r>
            <a:r>
              <a:rPr lang="fr-FR" sz="4000" dirty="0" smtClean="0"/>
              <a:t>)</a:t>
            </a:r>
            <a:endParaRPr lang="fr-FR" sz="4000" b="1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sz="2600" i="1" dirty="0" smtClean="0"/>
              <a:t>Source: Trésor de la Langue française informatisé CNRTL (CNRS)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94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Représentation graphique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ndara" panose="020E0502030303020204" pitchFamily="34" charset="0"/>
              </a:rPr>
              <a:t>Un graphe admet plusieurs types de représentations graphiques. </a:t>
            </a:r>
          </a:p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suivre</a:t>
            </a:r>
            <a:r>
              <a:rPr lang="fr-FR" dirty="0" smtClean="0">
                <a:latin typeface="Candara" panose="020E0502030303020204" pitchFamily="34" charset="0"/>
              </a:rPr>
              <a:t>: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l’exemple des collaborations scientifiques avec le site web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coscimo.net</a:t>
            </a:r>
          </a:p>
          <a:p>
            <a:pPr marL="0" indent="0">
              <a:buNone/>
            </a:pPr>
            <a:endParaRPr lang="fr-FR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Candara" panose="020E0502030303020204" pitchFamily="34" charset="0"/>
              </a:rPr>
              <a:t>La visualisation des réseaux pose des problèmes intéressants. Elle fait l’objet d’un domaine de recherche à part entière.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4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Représentation matricielle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941406" cy="52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546" y="0"/>
            <a:ext cx="8229600" cy="1143000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9219"/>
            <a:ext cx="7920880" cy="585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5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196" y="155743"/>
            <a:ext cx="8229600" cy="922114"/>
          </a:xfrm>
        </p:spPr>
        <p:txBody>
          <a:bodyPr/>
          <a:lstStyle/>
          <a:p>
            <a:r>
              <a:rPr lang="fr-FR" b="1" dirty="0" smtClean="0">
                <a:latin typeface="Century Schoolbook" panose="02040604050505020304" pitchFamily="18" charset="0"/>
              </a:rPr>
              <a:t>Le diagramme nœud-lien</a:t>
            </a:r>
            <a:endParaRPr lang="fr-FR" b="1" dirty="0">
              <a:latin typeface="Century Schoolbook" panose="020406040505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16824" cy="539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74901" y="6224587"/>
            <a:ext cx="226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Distance relationnelle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Carte de flux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448"/>
            <a:ext cx="8507917" cy="511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3568" y="6407202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Distance métrique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Enjeux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la visualisation des « 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 »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Un refrain</a:t>
            </a:r>
            <a:r>
              <a:rPr lang="fr-FR" dirty="0" smtClean="0"/>
              <a:t>: éviter « </a:t>
            </a:r>
            <a:r>
              <a:rPr lang="fr-FR" dirty="0" smtClean="0">
                <a:solidFill>
                  <a:srgbClr val="FF0000"/>
                </a:solidFill>
              </a:rPr>
              <a:t>l’effet spaghetti</a:t>
            </a:r>
            <a:r>
              <a:rPr lang="fr-FR" dirty="0" smtClean="0"/>
              <a:t> » ou « </a:t>
            </a:r>
            <a:r>
              <a:rPr lang="fr-FR" dirty="0" err="1" smtClean="0">
                <a:solidFill>
                  <a:srgbClr val="FF0000"/>
                </a:solidFill>
              </a:rPr>
              <a:t>StarWars</a:t>
            </a:r>
            <a:r>
              <a:rPr lang="fr-FR" dirty="0" smtClean="0"/>
              <a:t> »</a:t>
            </a:r>
          </a:p>
          <a:p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4824537" cy="371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7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>
                <a:latin typeface="Candara" panose="020E0502030303020204" pitchFamily="34" charset="0"/>
                <a:cs typeface="Browallia New" panose="020B0604020202020204" pitchFamily="34" charset="-34"/>
              </a:rPr>
              <a:t>L’</a:t>
            </a:r>
            <a:r>
              <a:rPr lang="fr-FR" b="1" dirty="0" err="1" smtClean="0">
                <a:latin typeface="Candara" panose="020E0502030303020204" pitchFamily="34" charset="0"/>
                <a:cs typeface="Browallia New" panose="020B0604020202020204" pitchFamily="34" charset="-34"/>
              </a:rPr>
              <a:t>intéractivité</a:t>
            </a:r>
            <a:r>
              <a:rPr lang="fr-FR" dirty="0" smtClean="0">
                <a:latin typeface="Candara" panose="020E0502030303020204" pitchFamily="34" charset="0"/>
                <a:cs typeface="Browallia New" panose="020B0604020202020204" pitchFamily="34" charset="-34"/>
              </a:rPr>
              <a:t> avec coscimo.net</a:t>
            </a:r>
          </a:p>
          <a:p>
            <a:pPr marL="0" indent="0">
              <a:buNone/>
            </a:pPr>
            <a:r>
              <a:rPr lang="fr-FR" dirty="0" smtClean="0">
                <a:latin typeface="Candara" panose="020E0502030303020204" pitchFamily="34" charset="0"/>
                <a:cs typeface="Browallia New" panose="020B0604020202020204" pitchFamily="34" charset="-34"/>
              </a:rPr>
              <a:t>Le </a:t>
            </a:r>
            <a:r>
              <a:rPr lang="fr-FR" b="1" dirty="0" smtClean="0">
                <a:latin typeface="Candara" panose="020E0502030303020204" pitchFamily="34" charset="0"/>
                <a:cs typeface="Browallia New" panose="020B0604020202020204" pitchFamily="34" charset="-34"/>
              </a:rPr>
              <a:t>traitement et l’analyse des données en amont</a:t>
            </a:r>
            <a:r>
              <a:rPr lang="fr-FR" dirty="0" smtClean="0">
                <a:latin typeface="Candara" panose="020E0502030303020204" pitchFamily="34" charset="0"/>
                <a:cs typeface="Browallia New" panose="020B0604020202020204" pitchFamily="34" charset="-34"/>
              </a:rPr>
              <a:t>.</a:t>
            </a:r>
          </a:p>
          <a:p>
            <a:pPr marL="0" indent="0">
              <a:buNone/>
            </a:pPr>
            <a:r>
              <a:rPr lang="fr-FR" dirty="0" smtClean="0">
                <a:latin typeface="Candara" panose="020E0502030303020204" pitchFamily="34" charset="0"/>
                <a:cs typeface="Browallia New" panose="020B0604020202020204" pitchFamily="34" charset="-34"/>
              </a:rPr>
              <a:t>Rendre visible les résultats de l’analyse</a:t>
            </a:r>
          </a:p>
          <a:p>
            <a:pPr marL="0" indent="0">
              <a:buNone/>
            </a:pPr>
            <a:r>
              <a:rPr lang="fr-FR" b="1" dirty="0" smtClean="0">
                <a:latin typeface="Candara" panose="020E0502030303020204" pitchFamily="34" charset="0"/>
                <a:cs typeface="Browallia New" panose="020B0604020202020204" pitchFamily="34" charset="-34"/>
              </a:rPr>
              <a:t>L’analyse de réseau ou la science des réseaux: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latin typeface="Candara" panose="020E0502030303020204" pitchFamily="34" charset="0"/>
                <a:cs typeface="Browallia New" panose="020B0604020202020204" pitchFamily="34" charset="-34"/>
              </a:rPr>
              <a:t>Mesures globales et locales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latin typeface="Candara" panose="020E0502030303020204" pitchFamily="34" charset="0"/>
                <a:cs typeface="Browallia New" panose="020B0604020202020204" pitchFamily="34" charset="-34"/>
              </a:rPr>
              <a:t>Partitionnement ou détection de communautés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latin typeface="Candara" panose="020E0502030303020204" pitchFamily="34" charset="0"/>
                <a:cs typeface="Browallia New" panose="020B0604020202020204" pitchFamily="34" charset="-34"/>
              </a:rPr>
              <a:t>Modélisation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049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ndara" panose="020E0502030303020204" pitchFamily="34" charset="0"/>
              </a:rPr>
              <a:t>Mesures globales: les classiques</a:t>
            </a:r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fr-FR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La </a:t>
            </a:r>
            <a:r>
              <a:rPr lang="fr-FR" sz="4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densité</a:t>
            </a:r>
            <a:r>
              <a:rPr lang="fr-FR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d’un graphe:</a:t>
            </a:r>
          </a:p>
          <a:p>
            <a:pPr marL="0" indent="0">
              <a:buNone/>
            </a:pPr>
            <a:r>
              <a:rPr lang="fr-FR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Nombre de liens existants/ nombre de liens possibles</a:t>
            </a:r>
          </a:p>
          <a:p>
            <a:pPr marL="0" indent="0">
              <a:buNone/>
            </a:pPr>
            <a:r>
              <a:rPr lang="fr-FR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La </a:t>
            </a:r>
            <a:r>
              <a:rPr lang="fr-FR" sz="4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distance</a:t>
            </a:r>
            <a:r>
              <a:rPr lang="fr-FR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la longueur du plus court chemin entre deux sommets (nombre de liens).</a:t>
            </a:r>
          </a:p>
          <a:p>
            <a:pPr marL="0" indent="0">
              <a:buNone/>
            </a:pPr>
            <a:r>
              <a:rPr lang="fr-FR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Le </a:t>
            </a:r>
            <a:r>
              <a:rPr lang="fr-FR" sz="4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diamètre</a:t>
            </a:r>
            <a:r>
              <a:rPr lang="fr-FR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la plus grande distance possible entre deux sommets.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88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Bradley Hand ITC" panose="03070402050302030203" pitchFamily="66" charset="0"/>
              </a:rPr>
              <a:t>Exemple de représentation</a:t>
            </a:r>
            <a:endParaRPr lang="fr-FR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61567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51242" y="6310995"/>
            <a:ext cx="376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Source: Matthieu </a:t>
            </a:r>
            <a:r>
              <a:rPr lang="fr-FR" i="1" dirty="0" err="1" smtClean="0"/>
              <a:t>Drevelle</a:t>
            </a:r>
            <a:r>
              <a:rPr lang="fr-FR" i="1" dirty="0" smtClean="0"/>
              <a:t>, groupe </a:t>
            </a:r>
            <a:r>
              <a:rPr lang="fr-FR" i="1" dirty="0" err="1" smtClean="0"/>
              <a:t>fmr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5584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ndara" panose="020E0502030303020204" pitchFamily="34" charset="0"/>
              </a:rPr>
              <a:t>Mesures locales: les classiques</a:t>
            </a:r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5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Les indices de centralité:</a:t>
            </a:r>
          </a:p>
          <a:p>
            <a:pPr marL="0" indent="0">
              <a:buNone/>
            </a:pP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La centralité de degré: 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le nombre total de voisin d’un sommet.</a:t>
            </a:r>
          </a:p>
          <a:p>
            <a:pPr marL="0" indent="0">
              <a:buNone/>
            </a:pP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La centralité de proximité ou «</a:t>
            </a:r>
            <a:r>
              <a:rPr lang="fr-FR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closeness</a:t>
            </a: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fr-FR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centrality</a:t>
            </a: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»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il s'agit de l'inverse de l'indice de </a:t>
            </a:r>
            <a:r>
              <a:rPr lang="fr-FR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Shimbel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 Il se calcule pour un sommet donné à partir de la distance de ce sommet à tous les autres sommets du graphe</a:t>
            </a:r>
          </a:p>
          <a:p>
            <a:pPr marL="0" indent="0">
              <a:buNone/>
            </a:pP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L'indice de centralité d'intermédiarité 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— ou «</a:t>
            </a:r>
            <a:r>
              <a:rPr lang="fr-FR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Betweenness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» — d'un sommet est le nombre de plus courts chemins du graphe passant par ce sommet sur l'ensemble des plus courts chemins du graphe.</a:t>
            </a:r>
          </a:p>
        </p:txBody>
      </p:sp>
    </p:spTree>
    <p:extLst>
      <p:ext uri="{BB962C8B-B14F-4D97-AF65-F5344CB8AC3E}">
        <p14:creationId xmlns:p14="http://schemas.microsoft.com/office/powerpoint/2010/main" val="29955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ernard MT Condensed" panose="02050806060905020404" pitchFamily="18" charset="0"/>
              </a:rPr>
              <a:t>Qu’ont en commun tous ces réseaux?</a:t>
            </a:r>
            <a:endParaRPr lang="fr-FR" dirty="0">
              <a:latin typeface="Bernard MT Condensed" panose="020508060609050204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fr-FR" dirty="0" smtClean="0"/>
              <a:t>Il est possible d’en extraire des </a:t>
            </a:r>
            <a:r>
              <a:rPr lang="fr-FR" b="1" dirty="0" smtClean="0"/>
              <a:t>graphes</a:t>
            </a:r>
          </a:p>
          <a:p>
            <a:r>
              <a:rPr lang="fr-FR" b="1" dirty="0" smtClean="0"/>
              <a:t>Un graphe </a:t>
            </a:r>
            <a:r>
              <a:rPr lang="fr-FR" dirty="0" smtClean="0"/>
              <a:t>est un objet mathématique</a:t>
            </a:r>
          </a:p>
          <a:p>
            <a:r>
              <a:rPr lang="fr-FR" b="1" dirty="0" smtClean="0"/>
              <a:t>La théorie des graphes</a:t>
            </a:r>
            <a:r>
              <a:rPr lang="fr-FR" dirty="0" smtClean="0"/>
              <a:t> est une branche des mathématiques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Origines: </a:t>
            </a:r>
            <a:r>
              <a:rPr lang="fr-FR" dirty="0"/>
              <a:t>E</a:t>
            </a:r>
            <a:r>
              <a:rPr lang="fr-FR" dirty="0" smtClean="0"/>
              <a:t>n 1735,</a:t>
            </a:r>
            <a:endParaRPr lang="fr-FR" b="1" dirty="0" smtClean="0"/>
          </a:p>
          <a:p>
            <a:pPr marL="0" indent="0">
              <a:buNone/>
            </a:pPr>
            <a:r>
              <a:rPr lang="fr-FR" dirty="0" smtClean="0"/>
              <a:t>Leonhard</a:t>
            </a:r>
            <a:r>
              <a:rPr lang="fr-FR" b="1" dirty="0" smtClean="0"/>
              <a:t> Euler</a:t>
            </a:r>
            <a:r>
              <a:rPr lang="fr-FR" dirty="0" smtClean="0"/>
              <a:t> est à l’Académie des sciences de St Petersburg et il formalise le problème des « 7 ponts de Königsberg » (aujourd’hui, Kaliningrad).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13460"/>
            <a:ext cx="2743572" cy="170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9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Bradley Hand ITC" panose="03070402050302030203" pitchFamily="66" charset="0"/>
              </a:rPr>
              <a:t>Exemple de représentation</a:t>
            </a:r>
            <a:endParaRPr lang="fr-FR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8" y="1412776"/>
            <a:ext cx="86296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3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ndara" panose="020E0502030303020204" pitchFamily="34" charset="0"/>
              </a:rPr>
              <a:t>Partitionnement</a:t>
            </a:r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Une partition: 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 sous-graphe connexe</a:t>
            </a:r>
          </a:p>
          <a:p>
            <a:pPr marL="0" indent="0" algn="just">
              <a:buNone/>
            </a:pP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Une </a:t>
            </a: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clique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un sous-graphe </a:t>
            </a: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(ensemble de sommets)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maximal complet </a:t>
            </a: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(entre lesquels tous les liens possibles sont présents)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comprenant au moins 3 sommets.</a:t>
            </a:r>
          </a:p>
          <a:p>
            <a:pPr marL="0" indent="0" algn="just">
              <a:buNone/>
            </a:pP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Variantes suivant la distance (ex: n-cliques) et suivant le degré (ex: k-</a:t>
            </a:r>
            <a:r>
              <a:rPr lang="fr-FR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core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ou k-</a:t>
            </a:r>
            <a:r>
              <a:rPr lang="fr-FR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plex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marL="0" indent="0" algn="just">
              <a:buNone/>
            </a:pP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Communautés 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ou</a:t>
            </a: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« clusters »: 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division du réseau en groupes à l’intérieur desquels la densité de relations est forte et entre lesquelles, la densité de relations est faible.</a:t>
            </a:r>
            <a:endParaRPr lang="fr-FR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22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Bradley Hand ITC" panose="03070402050302030203" pitchFamily="66" charset="0"/>
              </a:rPr>
              <a:t>Exemple de représentation</a:t>
            </a:r>
            <a:endParaRPr lang="fr-FR" dirty="0">
              <a:latin typeface="Bradley Hand ITC" panose="03070402050302030203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6" y="1268760"/>
            <a:ext cx="88106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8076" y="5631210"/>
            <a:ext cx="5708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Source: Coscimo.net</a:t>
            </a:r>
          </a:p>
          <a:p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Les villes sont affectées à des clusters compte tenu de leur profil de collaboration</a:t>
            </a:r>
          </a:p>
          <a:p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L'algorithme de </a:t>
            </a:r>
            <a:r>
              <a:rPr lang="fr-FR" i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clustering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est VOS</a:t>
            </a:r>
          </a:p>
          <a:p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Il est une variante de l'algorithme de Louvain.</a:t>
            </a:r>
          </a:p>
        </p:txBody>
      </p:sp>
    </p:spTree>
    <p:extLst>
      <p:ext uri="{BB962C8B-B14F-4D97-AF65-F5344CB8AC3E}">
        <p14:creationId xmlns:p14="http://schemas.microsoft.com/office/powerpoint/2010/main" val="10682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ernard MT Condensed" panose="02050806060905020404" pitchFamily="18" charset="0"/>
              </a:rPr>
              <a:t>La science des réseaux: années 2000</a:t>
            </a:r>
            <a:endParaRPr lang="fr-FR" dirty="0">
              <a:latin typeface="Bernard MT Condensed" panose="020508060609050204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La plupart des grands réseaux que l’on trouve dans la nature partagent certaines propriétés:</a:t>
            </a:r>
          </a:p>
          <a:p>
            <a:pPr marL="0" indent="0">
              <a:buNone/>
            </a:pP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Ils sont « </a:t>
            </a:r>
            <a:r>
              <a:rPr lang="fr-FR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scale</a:t>
            </a: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free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 » (Laslo </a:t>
            </a:r>
            <a:r>
              <a:rPr lang="fr-FR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Barabasi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marL="0" indent="0">
              <a:buNone/>
            </a:pPr>
            <a:endParaRPr lang="fr-FR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Traduction mathématique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la distribution de degré suit une loi de puissance ou de </a:t>
            </a:r>
            <a:r>
              <a:rPr lang="fr-FR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Zipf</a:t>
            </a:r>
            <a:endParaRPr lang="fr-FR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Interprétation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Il y a une majorité de sommets peu connectés et une minorité de sommets très connectés. Attachement préférentiel.</a:t>
            </a:r>
            <a:endParaRPr lang="fr-FR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1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ernard MT Condensed" panose="02050806060905020404" pitchFamily="18" charset="0"/>
              </a:rPr>
              <a:t>La science des réseaux: années 2000</a:t>
            </a:r>
            <a:endParaRPr lang="fr-FR" dirty="0">
              <a:latin typeface="Bernard MT Condensed" panose="020508060609050204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La plupart des grands réseaux que l’on trouve dans la nature ont une structure qui est à l’intermédiaire entre réseau aléatoire et réseau régulier:</a:t>
            </a:r>
          </a:p>
          <a:p>
            <a:pPr marL="0" indent="0">
              <a:buNone/>
            </a:pP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Ils sont « </a:t>
            </a:r>
            <a:r>
              <a:rPr lang="fr-FR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small</a:t>
            </a: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world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 » (Watts et </a:t>
            </a:r>
            <a:r>
              <a:rPr lang="fr-FR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Strogatz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fr-FR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Traduction mathématique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la longueur du plus court chemin est plus faible que dans un réseau régulier mais le « </a:t>
            </a:r>
            <a:r>
              <a:rPr lang="fr-FR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clustering</a:t>
            </a: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coefficient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 » est plus fort que dans un réseau aléatoire.</a:t>
            </a:r>
          </a:p>
          <a:p>
            <a:pPr marL="0" indent="0">
              <a:buNone/>
            </a:pPr>
            <a:endParaRPr lang="fr-FR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r>
              <a:rPr lang="fr-FR" sz="2800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Clustering</a:t>
            </a:r>
            <a:r>
              <a:rPr lang="fr-FR" sz="2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C.: </a:t>
            </a:r>
            <a:r>
              <a:rPr lang="fr-FR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nombre de triplets fermés sur le nombre de triplets totaux.</a:t>
            </a:r>
            <a:endParaRPr lang="fr-FR" sz="2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42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Broadway" panose="04040905080B02020502" pitchFamily="82" charset="0"/>
              </a:rPr>
              <a:t>Small World networks</a:t>
            </a:r>
            <a:endParaRPr lang="fr-FR" dirty="0">
              <a:latin typeface="Broadway" panose="04040905080B02020502" pitchFamily="82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14722"/>
            <a:ext cx="7674053" cy="36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43608" y="6038645"/>
            <a:ext cx="659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Source: Watts et </a:t>
            </a:r>
            <a:r>
              <a:rPr lang="fr-FR" i="1" dirty="0" err="1" smtClean="0"/>
              <a:t>Strogatz</a:t>
            </a:r>
            <a:r>
              <a:rPr lang="fr-FR" i="1" dirty="0" smtClean="0"/>
              <a:t> et http://www.urbagram.net/microplexes/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0980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4869160"/>
            <a:ext cx="3883025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Broadway" panose="04040905080B02020502" pitchFamily="82" charset="0"/>
              </a:rPr>
              <a:t>Les « 6 degrés de séparation »</a:t>
            </a:r>
            <a:endParaRPr lang="fr-FR" dirty="0">
              <a:latin typeface="Broadway" panose="04040905080B020205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Stanley </a:t>
            </a:r>
            <a:r>
              <a:rPr lang="fr-FR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Milgram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, un psychosociologue, élabora alors une expérience destinée à évaluer la longueur des </a:t>
            </a: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chaînes de relation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entre individus quelconques au sein d’une société de grande taille. Il constata qu’il y avait une moyenne de 5,2 relais intermédiaires pour que les 217 personnes sélectionnées pour son expérience atteignent la personne cible. A partir de cette expérience, le docteur </a:t>
            </a:r>
            <a:r>
              <a:rPr lang="fr-FR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Milgram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a établi la théorie « </a:t>
            </a:r>
            <a:r>
              <a:rPr lang="fr-FR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it’s</a:t>
            </a: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a </a:t>
            </a:r>
            <a:r>
              <a:rPr lang="fr-FR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small</a:t>
            </a: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world</a:t>
            </a: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» en 1967. </a:t>
            </a:r>
          </a:p>
          <a:p>
            <a:pPr marL="0" indent="0" algn="just">
              <a:buNone/>
            </a:pPr>
            <a:endParaRPr lang="fr-FR" sz="10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 algn="just">
              <a:buNone/>
            </a:pPr>
            <a:endParaRPr lang="fr-FR" sz="1000" i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 algn="just">
              <a:buNone/>
            </a:pPr>
            <a:endParaRPr lang="fr-FR" sz="10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 algn="just">
              <a:buNone/>
            </a:pPr>
            <a:endParaRPr lang="fr-FR" sz="1000" i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 algn="just">
              <a:buNone/>
            </a:pPr>
            <a:endParaRPr lang="fr-FR" sz="10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 algn="just">
              <a:buNone/>
            </a:pPr>
            <a:endParaRPr lang="fr-FR" sz="1000" i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 algn="just">
              <a:buNone/>
            </a:pPr>
            <a:endParaRPr lang="fr-FR" sz="1000" i="1" dirty="0" smtClean="0"/>
          </a:p>
          <a:p>
            <a:pPr marL="0" indent="0" algn="just">
              <a:buNone/>
            </a:pPr>
            <a:r>
              <a:rPr lang="fr-FR" sz="1800" i="1" dirty="0" smtClean="0"/>
              <a:t>Source: http://les-reseaux-sociaux.blogspot.fr/2009/11/origine-du-reseau-social.html</a:t>
            </a:r>
            <a:endParaRPr 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25035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Modélisation</a:t>
            </a:r>
            <a:endParaRPr lang="fr-F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Comparer un graphe à un modèle idéal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Prévoir la croissance d’un graphe à partir de la configuration actuelle d’un graphe (modèles utilisant des chaînes de Markov)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Simuler la propagation d’un phénomène (une épidémie ou une rumeur) dans un graphe: on parle de « cascade ».</a:t>
            </a:r>
            <a:endParaRPr lang="fr-FR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28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6000" dirty="0" smtClean="0">
                <a:latin typeface="Harlow Solid Italic" panose="04030604020F02020D02" pitchFamily="82" charset="0"/>
              </a:rPr>
              <a:t>En Pratique…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96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gency FB" panose="020B0503020202020204" pitchFamily="34" charset="0"/>
              </a:rPr>
              <a:t>LOGICIELS</a:t>
            </a:r>
            <a:endParaRPr lang="fr-FR" dirty="0">
              <a:latin typeface="Agency FB" panose="020B05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latin typeface="Arial Narrow" panose="020B0606020202030204" pitchFamily="34" charset="0"/>
              </a:rPr>
              <a:t>Packages R</a:t>
            </a:r>
            <a:r>
              <a:rPr lang="fr-FR" dirty="0" smtClean="0">
                <a:latin typeface="Arial Narrow" panose="020B0606020202030204" pitchFamily="34" charset="0"/>
              </a:rPr>
              <a:t>: </a:t>
            </a:r>
            <a:r>
              <a:rPr lang="fr-FR" i="1" dirty="0" err="1" smtClean="0">
                <a:latin typeface="Arial Narrow" panose="020B0606020202030204" pitchFamily="34" charset="0"/>
              </a:rPr>
              <a:t>igraph</a:t>
            </a:r>
            <a:r>
              <a:rPr lang="fr-FR" i="1" dirty="0" smtClean="0">
                <a:latin typeface="Arial Narrow" panose="020B0606020202030204" pitchFamily="34" charset="0"/>
              </a:rPr>
              <a:t>, </a:t>
            </a:r>
            <a:r>
              <a:rPr lang="fr-FR" i="1" dirty="0" err="1" smtClean="0">
                <a:latin typeface="Arial Narrow" panose="020B0606020202030204" pitchFamily="34" charset="0"/>
              </a:rPr>
              <a:t>statnet</a:t>
            </a:r>
            <a:r>
              <a:rPr lang="fr-FR" dirty="0" smtClean="0">
                <a:latin typeface="Arial Narrow" panose="020B0606020202030204" pitchFamily="34" charset="0"/>
              </a:rPr>
              <a:t>…</a:t>
            </a:r>
          </a:p>
          <a:p>
            <a:pPr marL="0" indent="0">
              <a:buNone/>
            </a:pPr>
            <a:endParaRPr lang="fr-FR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latin typeface="Arial Narrow" panose="020B0606020202030204" pitchFamily="34" charset="0"/>
              </a:rPr>
              <a:t>Logiciels dédiés à l’analyse de réseau</a:t>
            </a:r>
            <a:r>
              <a:rPr lang="fr-FR" dirty="0" smtClean="0"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r>
              <a:rPr lang="fr-FR" i="1" dirty="0" err="1" smtClean="0">
                <a:latin typeface="Arial Narrow" panose="020B0606020202030204" pitchFamily="34" charset="0"/>
              </a:rPr>
              <a:t>Pajek</a:t>
            </a:r>
            <a:r>
              <a:rPr lang="fr-FR" i="1" dirty="0" smtClean="0">
                <a:latin typeface="Arial Narrow" panose="020B0606020202030204" pitchFamily="34" charset="0"/>
              </a:rPr>
              <a:t>, </a:t>
            </a:r>
            <a:r>
              <a:rPr lang="fr-FR" i="1" dirty="0" err="1" smtClean="0">
                <a:latin typeface="Arial Narrow" panose="020B0606020202030204" pitchFamily="34" charset="0"/>
              </a:rPr>
              <a:t>Ucinet</a:t>
            </a:r>
            <a:r>
              <a:rPr lang="fr-FR" i="1" dirty="0" smtClean="0">
                <a:latin typeface="Arial Narrow" panose="020B0606020202030204" pitchFamily="34" charset="0"/>
              </a:rPr>
              <a:t>, </a:t>
            </a:r>
            <a:r>
              <a:rPr lang="fr-FR" i="1" dirty="0" err="1" smtClean="0">
                <a:latin typeface="Arial Narrow" panose="020B0606020202030204" pitchFamily="34" charset="0"/>
              </a:rPr>
              <a:t>Gephi</a:t>
            </a:r>
            <a:r>
              <a:rPr lang="fr-FR" i="1" dirty="0">
                <a:latin typeface="Arial Narrow" panose="020B0606020202030204" pitchFamily="34" charset="0"/>
              </a:rPr>
              <a:t>,</a:t>
            </a:r>
            <a:r>
              <a:rPr lang="fr-FR" i="1" dirty="0" smtClean="0">
                <a:latin typeface="Arial Narrow" panose="020B0606020202030204" pitchFamily="34" charset="0"/>
              </a:rPr>
              <a:t> </a:t>
            </a:r>
            <a:r>
              <a:rPr lang="fr-FR" i="1" dirty="0" err="1" smtClean="0">
                <a:latin typeface="Arial Narrow" panose="020B0606020202030204" pitchFamily="34" charset="0"/>
              </a:rPr>
              <a:t>Tulip</a:t>
            </a:r>
            <a:r>
              <a:rPr lang="fr-FR" i="1" dirty="0" smtClean="0">
                <a:latin typeface="Arial Narrow" panose="020B0606020202030204" pitchFamily="34" charset="0"/>
              </a:rPr>
              <a:t>, </a:t>
            </a:r>
            <a:r>
              <a:rPr lang="fr-FR" i="1" dirty="0" err="1" smtClean="0">
                <a:latin typeface="Arial Narrow" panose="020B0606020202030204" pitchFamily="34" charset="0"/>
              </a:rPr>
              <a:t>Cytoscape</a:t>
            </a:r>
            <a:endParaRPr lang="fr-FR" i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 Narrow" panose="020B0606020202030204" pitchFamily="34" charset="0"/>
              </a:rPr>
              <a:t>Cas particulier de l’écologie:  </a:t>
            </a:r>
            <a:r>
              <a:rPr lang="fr-FR" i="1" dirty="0" err="1" smtClean="0">
                <a:latin typeface="Arial Narrow" panose="020B0606020202030204" pitchFamily="34" charset="0"/>
              </a:rPr>
              <a:t>Conefor</a:t>
            </a:r>
            <a:endParaRPr lang="fr-FR" i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i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 Narrow" panose="020B0606020202030204" pitchFamily="34" charset="0"/>
              </a:rPr>
              <a:t>Il est possible de faire de l’analyse de réseau avec des </a:t>
            </a:r>
            <a:r>
              <a:rPr lang="fr-FR" b="1" dirty="0" smtClean="0">
                <a:latin typeface="Arial Narrow" panose="020B0606020202030204" pitchFamily="34" charset="0"/>
              </a:rPr>
              <a:t>logiciels de SIG </a:t>
            </a:r>
            <a:r>
              <a:rPr lang="fr-FR" dirty="0" smtClean="0">
                <a:latin typeface="Arial Narrow" panose="020B0606020202030204" pitchFamily="34" charset="0"/>
              </a:rPr>
              <a:t>(L’exemple de </a:t>
            </a:r>
            <a:r>
              <a:rPr lang="fr-FR" i="1" dirty="0" err="1" smtClean="0">
                <a:latin typeface="Arial Narrow" panose="020B0606020202030204" pitchFamily="34" charset="0"/>
              </a:rPr>
              <a:t>Qgis</a:t>
            </a:r>
            <a:r>
              <a:rPr lang="fr-FR" dirty="0" smtClean="0">
                <a:latin typeface="Arial Narrow" panose="020B0606020202030204" pitchFamily="34" charset="0"/>
              </a:rPr>
              <a:t>).</a:t>
            </a:r>
          </a:p>
          <a:p>
            <a:pPr marL="0" indent="0">
              <a:buNone/>
            </a:pPr>
            <a:endParaRPr lang="fr-FR" i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4536504" cy="35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Les Sept ponts de Königsberg 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Arial Narrow" panose="020B0606020202030204" pitchFamily="34" charset="0"/>
              </a:rPr>
              <a:t>Existe-t-il une </a:t>
            </a:r>
            <a:r>
              <a:rPr lang="fr-FR" b="1" dirty="0" smtClean="0">
                <a:latin typeface="Arial Narrow" panose="020B0606020202030204" pitchFamily="34" charset="0"/>
              </a:rPr>
              <a:t>promenade</a:t>
            </a:r>
            <a:r>
              <a:rPr lang="fr-FR" dirty="0" smtClean="0">
                <a:latin typeface="Arial Narrow" panose="020B0606020202030204" pitchFamily="34" charset="0"/>
              </a:rPr>
              <a:t>, avec un retour au point de départ, permettant de visiter les différents quartiers de la ville en ne passant qu’une seule fois par chacun des ponts?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Mise en forme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Données en entrée: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smtClean="0">
                <a:latin typeface="Agency FB" panose="020B0503020202020204" pitchFamily="34" charset="0"/>
              </a:rPr>
              <a:t>Table Origine-Destination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smtClean="0">
                <a:latin typeface="Agency FB" panose="020B0503020202020204" pitchFamily="34" charset="0"/>
              </a:rPr>
              <a:t>Attributs des sommets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smtClean="0">
                <a:latin typeface="Agency FB" panose="020B0503020202020204" pitchFamily="34" charset="0"/>
              </a:rPr>
              <a:t>Valeurs des liens</a:t>
            </a:r>
          </a:p>
          <a:p>
            <a:pPr marL="0" indent="0">
              <a:buNone/>
            </a:pPr>
            <a:r>
              <a:rPr lang="fr-FR" b="1" dirty="0" smtClean="0"/>
              <a:t>En sortie: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smtClean="0">
                <a:latin typeface="Agency FB" panose="020B0503020202020204" pitchFamily="34" charset="0"/>
              </a:rPr>
              <a:t>Diagramme nœuds-liens en .</a:t>
            </a:r>
            <a:r>
              <a:rPr lang="fr-FR" dirty="0" err="1" smtClean="0">
                <a:latin typeface="Agency FB" panose="020B0503020202020204" pitchFamily="34" charset="0"/>
              </a:rPr>
              <a:t>svg</a:t>
            </a:r>
            <a:r>
              <a:rPr lang="fr-FR" dirty="0" smtClean="0">
                <a:latin typeface="Agency FB" panose="020B0503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smtClean="0">
                <a:latin typeface="Agency FB" panose="020B0503020202020204" pitchFamily="34" charset="0"/>
              </a:rPr>
              <a:t>Légende manquante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smtClean="0">
                <a:latin typeface="Agency FB" panose="020B0503020202020204" pitchFamily="34" charset="0"/>
              </a:rPr>
              <a:t>Proportionnalité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6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gency FB" panose="020B0503020202020204" pitchFamily="34" charset="0"/>
              </a:rPr>
              <a:t>ENTREE-INPUT</a:t>
            </a:r>
            <a:endParaRPr lang="fr-FR" dirty="0">
              <a:latin typeface="Agency FB" panose="020B0503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4"/>
          <a:stretch/>
        </p:blipFill>
        <p:spPr bwMode="auto">
          <a:xfrm>
            <a:off x="539552" y="1628800"/>
            <a:ext cx="2493840" cy="381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104456" cy="353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5805264"/>
            <a:ext cx="1180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Agency FB" panose="020B0503020202020204" pitchFamily="34" charset="0"/>
              </a:rPr>
              <a:t>PAJEK</a:t>
            </a:r>
            <a:endParaRPr lang="fr-FR" sz="4000" dirty="0">
              <a:latin typeface="Agency FB" panose="020B0503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34491" y="5805264"/>
            <a:ext cx="185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Agency FB" panose="020B0503020202020204" pitchFamily="34" charset="0"/>
              </a:rPr>
              <a:t>CYTOSCAPE</a:t>
            </a:r>
            <a:endParaRPr lang="fr-FR" sz="3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Qgis</a:t>
            </a:r>
            <a:r>
              <a:rPr lang="fr-F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et l’analyse de graphes</a:t>
            </a:r>
            <a:endParaRPr lang="fr-FR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28800"/>
            <a:ext cx="8229600" cy="54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>
                <a:latin typeface="Arial Narrow" panose="020B0606020202030204" pitchFamily="34" charset="0"/>
              </a:rPr>
              <a:t>Package </a:t>
            </a:r>
            <a:r>
              <a:rPr lang="fr-FR" dirty="0" err="1" smtClean="0">
                <a:latin typeface="Arial Narrow" panose="020B0606020202030204" pitchFamily="34" charset="0"/>
              </a:rPr>
              <a:t>QgIS</a:t>
            </a:r>
            <a:r>
              <a:rPr lang="fr-FR" dirty="0" smtClean="0">
                <a:latin typeface="Arial Narrow" panose="020B0606020202030204" pitchFamily="34" charset="0"/>
              </a:rPr>
              <a:t>: </a:t>
            </a:r>
            <a:r>
              <a:rPr lang="fr-FR" b="1" smtClean="0">
                <a:latin typeface="Arial Narrow" panose="020B0606020202030204" pitchFamily="34" charset="0"/>
              </a:rPr>
              <a:t>mmqgis</a:t>
            </a:r>
            <a:r>
              <a:rPr lang="fr-FR" dirty="0" smtClean="0">
                <a:latin typeface="Agency FB" panose="020B0503020202020204" pitchFamily="34" charset="0"/>
              </a:rPr>
              <a:t>.</a:t>
            </a:r>
          </a:p>
          <a:p>
            <a:pPr marL="0" indent="0">
              <a:buNone/>
            </a:pPr>
            <a:r>
              <a:rPr lang="fr-FR" sz="2400" dirty="0" smtClean="0">
                <a:latin typeface="Arial Narrow" panose="020B0606020202030204" pitchFamily="34" charset="0"/>
              </a:rPr>
              <a:t>Utiliser une bibliothèque Python, l’exemple de la bibliothèque </a:t>
            </a:r>
            <a:r>
              <a:rPr lang="fr-FR" sz="2400" b="1" dirty="0" err="1" smtClean="0">
                <a:latin typeface="Arial Narrow" panose="020B0606020202030204" pitchFamily="34" charset="0"/>
              </a:rPr>
              <a:t>NetworkX</a:t>
            </a:r>
            <a:r>
              <a:rPr lang="fr-FR" sz="2400" dirty="0" smtClean="0">
                <a:latin typeface="Arial Narrow" panose="020B0606020202030204" pitchFamily="34" charset="0"/>
              </a:rPr>
              <a:t> expliqué par </a:t>
            </a:r>
            <a:r>
              <a:rPr lang="fr-FR" sz="2400" b="1" dirty="0" smtClean="0">
                <a:latin typeface="Arial Narrow" panose="020B0606020202030204" pitchFamily="34" charset="0"/>
              </a:rPr>
              <a:t>Serge Lhomme</a:t>
            </a:r>
          </a:p>
          <a:p>
            <a:pPr marL="0" indent="0">
              <a:buNone/>
            </a:pPr>
            <a:r>
              <a:rPr lang="fr-FR" sz="2400" dirty="0" smtClean="0">
                <a:latin typeface="Arial Narrow" panose="020B0606020202030204" pitchFamily="34" charset="0"/>
              </a:rPr>
              <a:t>http://groupefmr.hypotheses.org/1254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38180"/>
            <a:ext cx="5184576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7067"/>
            <a:ext cx="2370180" cy="26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1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diagramme nœuds-liens retravaillé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" y="1412776"/>
            <a:ext cx="89916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2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Bernard MT Condensed" panose="02050806060905020404" pitchFamily="18" charset="0"/>
              </a:rPr>
              <a:t>Perspectives</a:t>
            </a:r>
            <a:endParaRPr lang="fr-FR" dirty="0">
              <a:latin typeface="Bernard MT Condensed" panose="020508060609050204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dirty="0" smtClean="0">
                <a:latin typeface="Candara" panose="020E0502030303020204" pitchFamily="34" charset="0"/>
              </a:rPr>
              <a:t>Les données sont de plus en plus nombreuses, précises et complètes.</a:t>
            </a:r>
          </a:p>
          <a:p>
            <a:pPr marL="0" indent="0" algn="just">
              <a:buNone/>
            </a:pPr>
            <a:r>
              <a:rPr lang="fr-FR" dirty="0" smtClean="0">
                <a:latin typeface="Candara" panose="020E0502030303020204" pitchFamily="34" charset="0"/>
              </a:rPr>
              <a:t>De l’analyse de données sur les « </a:t>
            </a:r>
            <a:r>
              <a:rPr lang="fr-FR" b="1" dirty="0" smtClean="0">
                <a:latin typeface="Candara" panose="020E0502030303020204" pitchFamily="34" charset="0"/>
              </a:rPr>
              <a:t>décors</a:t>
            </a:r>
            <a:r>
              <a:rPr lang="fr-FR" dirty="0" smtClean="0">
                <a:latin typeface="Candara" panose="020E0502030303020204" pitchFamily="34" charset="0"/>
              </a:rPr>
              <a:t> » physiques ou sociaux à l’analyse de données sur le « </a:t>
            </a:r>
            <a:r>
              <a:rPr lang="fr-FR" b="1" dirty="0" smtClean="0">
                <a:latin typeface="Candara" panose="020E0502030303020204" pitchFamily="34" charset="0"/>
              </a:rPr>
              <a:t>trafic</a:t>
            </a:r>
            <a:r>
              <a:rPr lang="fr-FR" dirty="0" smtClean="0">
                <a:latin typeface="Candara" panose="020E0502030303020204" pitchFamily="34" charset="0"/>
              </a:rPr>
              <a:t> », l’instantané. </a:t>
            </a:r>
          </a:p>
          <a:p>
            <a:pPr marL="0" indent="0" algn="just">
              <a:buNone/>
            </a:pPr>
            <a:r>
              <a:rPr lang="fr-FR" dirty="0" smtClean="0"/>
              <a:t>(</a:t>
            </a:r>
            <a:r>
              <a:rPr lang="fr-FR" sz="2200" dirty="0" smtClean="0"/>
              <a:t>Source: Ron </a:t>
            </a:r>
            <a:r>
              <a:rPr lang="fr-FR" sz="2200" dirty="0" err="1" smtClean="0"/>
              <a:t>Atkin</a:t>
            </a:r>
            <a:r>
              <a:rPr lang="fr-FR" dirty="0" smtClean="0"/>
              <a:t>)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b="1" dirty="0" smtClean="0"/>
              <a:t>Formalisations plus complexes: </a:t>
            </a:r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>
              <a:buNone/>
            </a:pPr>
            <a:r>
              <a:rPr lang="fr-FR" dirty="0" err="1">
                <a:latin typeface="Candara" panose="020E0502030303020204" pitchFamily="34" charset="0"/>
              </a:rPr>
              <a:t>M</a:t>
            </a:r>
            <a:r>
              <a:rPr lang="fr-FR" dirty="0" err="1" smtClean="0">
                <a:latin typeface="Candara" panose="020E0502030303020204" pitchFamily="34" charset="0"/>
              </a:rPr>
              <a:t>ultiplexité</a:t>
            </a:r>
            <a:r>
              <a:rPr lang="fr-FR" dirty="0" smtClean="0">
                <a:latin typeface="Candara" panose="020E0502030303020204" pitchFamily="34" charset="0"/>
              </a:rPr>
              <a:t>, dynamique, détection de communautés chevauchantes… réseaux ad-hoc </a:t>
            </a:r>
          </a:p>
          <a:p>
            <a:pPr marL="0" indent="0" algn="just">
              <a:buNone/>
            </a:pPr>
            <a:r>
              <a:rPr lang="fr-FR" dirty="0" smtClean="0">
                <a:latin typeface="Candara" panose="020E0502030303020204" pitchFamily="34" charset="0"/>
              </a:rPr>
              <a:t>= les sommets peuvent se déplacer dans un plan...</a:t>
            </a:r>
          </a:p>
          <a:p>
            <a:pPr marL="0" indent="0" algn="just">
              <a:buNone/>
            </a:pPr>
            <a:r>
              <a:rPr lang="fr-FR" dirty="0" smtClean="0">
                <a:latin typeface="Candara" panose="020E0502030303020204" pitchFamily="34" charset="0"/>
              </a:rPr>
              <a:t> Hypergraphes, treillis de gallois.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smtClean="0">
                <a:latin typeface="Bradley Hand ITC" panose="03070402050302030203" pitchFamily="66" charset="0"/>
              </a:rPr>
              <a:t>Des questions s’il vous plait?</a:t>
            </a:r>
          </a:p>
          <a:p>
            <a:pPr marL="0" indent="0">
              <a:buNone/>
            </a:pPr>
            <a:r>
              <a:rPr lang="fr-FR" sz="4000" dirty="0" smtClean="0">
                <a:latin typeface="Bradley Hand ITC" panose="03070402050302030203" pitchFamily="66" charset="0"/>
              </a:rPr>
              <a:t>Contactez-moi pour en savoir plus.</a:t>
            </a:r>
          </a:p>
          <a:p>
            <a:pPr marL="0" indent="0">
              <a:buNone/>
            </a:pPr>
            <a:endParaRPr lang="fr-FR" sz="4000" dirty="0" smtClean="0"/>
          </a:p>
          <a:p>
            <a:pPr marL="0" indent="0">
              <a:buNone/>
            </a:pPr>
            <a:endParaRPr lang="fr-FR" sz="4000" dirty="0" smtClean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 smtClean="0"/>
          </a:p>
          <a:p>
            <a:pPr marL="0" indent="0">
              <a:buNone/>
            </a:pPr>
            <a:endParaRPr lang="fr-FR" sz="4000" dirty="0" smtClean="0"/>
          </a:p>
          <a:p>
            <a:pPr marL="0" indent="0">
              <a:buNone/>
            </a:pPr>
            <a:r>
              <a:rPr lang="fr-FR" sz="4000" dirty="0"/>
              <a:t>m</a:t>
            </a:r>
            <a:r>
              <a:rPr lang="fr-FR" sz="4000" dirty="0" smtClean="0"/>
              <a:t>arion.maisonobe@univ-tlse2.fr</a:t>
            </a:r>
            <a:endParaRPr lang="fr-FR" sz="4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4788024" cy="318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3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Bernard MT Condensed" panose="02050806060905020404" pitchFamily="18" charset="0"/>
                <a:cs typeface="Andalus" panose="02020603050405020304" pitchFamily="18" charset="-78"/>
              </a:rPr>
              <a:t>Traduction mathématique</a:t>
            </a:r>
            <a:endParaRPr lang="fr-FR" dirty="0">
              <a:latin typeface="Bernard MT Condensed" panose="020508060609050204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81" y="1295400"/>
            <a:ext cx="69627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0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Bernard MT Condensed" panose="02050806060905020404" pitchFamily="18" charset="0"/>
                <a:cs typeface="Andalus" panose="02020603050405020304" pitchFamily="18" charset="-78"/>
              </a:rPr>
              <a:t>Traduction mathématique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« Peut-on </a:t>
            </a:r>
            <a:r>
              <a:rPr lang="fr-FR" b="1" dirty="0" smtClean="0"/>
              <a:t>orienter</a:t>
            </a:r>
            <a:r>
              <a:rPr lang="fr-FR" dirty="0" smtClean="0"/>
              <a:t> le </a:t>
            </a:r>
            <a:r>
              <a:rPr lang="fr-FR" b="1" dirty="0" smtClean="0"/>
              <a:t>graphe</a:t>
            </a:r>
            <a:r>
              <a:rPr lang="fr-FR" dirty="0" smtClean="0"/>
              <a:t> de façon, en partant d’un </a:t>
            </a:r>
            <a:r>
              <a:rPr lang="fr-FR" b="1" dirty="0" smtClean="0"/>
              <a:t>sommet</a:t>
            </a:r>
            <a:r>
              <a:rPr lang="fr-FR" dirty="0" smtClean="0"/>
              <a:t> et en y revenant, à </a:t>
            </a:r>
            <a:r>
              <a:rPr lang="fr-FR" b="1" dirty="0" smtClean="0"/>
              <a:t>parcourir</a:t>
            </a:r>
            <a:r>
              <a:rPr lang="fr-FR" dirty="0" smtClean="0"/>
              <a:t> tous les autres </a:t>
            </a:r>
            <a:r>
              <a:rPr lang="fr-FR" b="1" dirty="0" smtClean="0"/>
              <a:t>sommets</a:t>
            </a:r>
            <a:r>
              <a:rPr lang="fr-FR" dirty="0" smtClean="0"/>
              <a:t> sans repasser deux fois par le même </a:t>
            </a:r>
            <a:r>
              <a:rPr lang="fr-FR" b="1" dirty="0" smtClean="0"/>
              <a:t>arc</a:t>
            </a:r>
            <a:r>
              <a:rPr lang="fr-FR" dirty="0" smtClean="0"/>
              <a:t>? »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b="1" dirty="0" smtClean="0"/>
              <a:t>REPONSE: NON</a:t>
            </a:r>
          </a:p>
          <a:p>
            <a:pPr marL="0" indent="0" algn="just">
              <a:buNone/>
            </a:pPr>
            <a:r>
              <a:rPr lang="fr-FR" dirty="0" smtClean="0"/>
              <a:t>En effet, pour que cela soit possible, il faudrait que chaque </a:t>
            </a:r>
            <a:r>
              <a:rPr lang="fr-FR" b="1" dirty="0" smtClean="0"/>
              <a:t>sommet</a:t>
            </a:r>
            <a:r>
              <a:rPr lang="fr-FR" dirty="0" smtClean="0"/>
              <a:t> soit en contact avec un nombre pair d’</a:t>
            </a:r>
            <a:r>
              <a:rPr lang="fr-FR" b="1" dirty="0" smtClean="0"/>
              <a:t>arcs</a:t>
            </a:r>
            <a:r>
              <a:rPr lang="fr-FR" dirty="0" smtClean="0"/>
              <a:t>: on arrive par un </a:t>
            </a:r>
            <a:r>
              <a:rPr lang="fr-FR" b="1" dirty="0" smtClean="0"/>
              <a:t>arc</a:t>
            </a:r>
            <a:r>
              <a:rPr lang="fr-FR" dirty="0" smtClean="0"/>
              <a:t> déterminé et on repart par un autre </a:t>
            </a:r>
            <a:r>
              <a:rPr lang="fr-FR" b="1" dirty="0" smtClean="0"/>
              <a:t>arc</a:t>
            </a:r>
            <a:r>
              <a:rPr lang="fr-FR" dirty="0" smtClean="0"/>
              <a:t> bien précis. Or, tous les </a:t>
            </a:r>
            <a:r>
              <a:rPr lang="fr-FR" b="1" dirty="0" smtClean="0"/>
              <a:t>sommets</a:t>
            </a:r>
            <a:r>
              <a:rPr lang="fr-FR" dirty="0" smtClean="0"/>
              <a:t> du </a:t>
            </a:r>
            <a:r>
              <a:rPr lang="fr-FR" b="1" dirty="0" smtClean="0"/>
              <a:t>graphe</a:t>
            </a:r>
            <a:r>
              <a:rPr lang="fr-FR" dirty="0" smtClean="0"/>
              <a:t> (sauf un) sont en contact avec trois </a:t>
            </a:r>
            <a:r>
              <a:rPr lang="fr-FR" b="1" dirty="0" smtClean="0"/>
              <a:t>arcs</a:t>
            </a:r>
            <a:r>
              <a:rPr lang="fr-FR" dirty="0" smtClean="0"/>
              <a:t>.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2400" i="1" dirty="0" smtClean="0"/>
              <a:t>Source: Patrick Fischer, siliconwadi.fr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39811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En somme…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/>
              <a:t>« La </a:t>
            </a:r>
            <a:r>
              <a:rPr lang="fr-FR" b="1" dirty="0" smtClean="0"/>
              <a:t>théorie des graphes </a:t>
            </a:r>
            <a:r>
              <a:rPr lang="fr-FR" dirty="0" smtClean="0"/>
              <a:t>peut apporter des solutions pour l’</a:t>
            </a:r>
            <a:r>
              <a:rPr lang="fr-FR" b="1" dirty="0" smtClean="0"/>
              <a:t>élaboration</a:t>
            </a:r>
            <a:r>
              <a:rPr lang="fr-FR" dirty="0" smtClean="0"/>
              <a:t> et l’</a:t>
            </a:r>
            <a:r>
              <a:rPr lang="fr-FR" b="1" dirty="0" smtClean="0"/>
              <a:t>optimisation</a:t>
            </a:r>
            <a:r>
              <a:rPr lang="fr-FR" dirty="0" smtClean="0"/>
              <a:t> de toute sortes de réseaux, mais également pour la </a:t>
            </a:r>
            <a:r>
              <a:rPr lang="fr-FR" b="1" dirty="0" smtClean="0"/>
              <a:t>mise en place de tournées</a:t>
            </a:r>
            <a:r>
              <a:rPr lang="fr-FR" dirty="0" smtClean="0"/>
              <a:t>: tournées de distribution de courrier, de livraison, de ramassage des ordures ménagères etc. Les applications en informatique et dans les nouvelles technologies (</a:t>
            </a:r>
            <a:r>
              <a:rPr lang="fr-FR" b="1" dirty="0" smtClean="0"/>
              <a:t>GPS par ex.</a:t>
            </a:r>
            <a:r>
              <a:rPr lang="fr-FR" dirty="0" smtClean="0"/>
              <a:t>) sont immenses. »</a:t>
            </a:r>
          </a:p>
          <a:p>
            <a:pPr marL="0" indent="0" algn="just">
              <a:buNone/>
            </a:pPr>
            <a:endParaRPr lang="fr-FR" sz="2000" dirty="0" smtClean="0"/>
          </a:p>
          <a:p>
            <a:pPr marL="0" indent="0" algn="just">
              <a:buNone/>
            </a:pPr>
            <a:r>
              <a:rPr lang="fr-FR" sz="2000" i="1" dirty="0" smtClean="0"/>
              <a:t>Source: Patrick Fischer, siliconwadi.fr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0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gency FB" panose="020B0503020202020204" pitchFamily="34" charset="0"/>
              </a:rPr>
              <a:t>Plan de l’intervention</a:t>
            </a:r>
            <a:endParaRPr lang="fr-FR" b="1" dirty="0">
              <a:latin typeface="Agency FB" panose="020B05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Applications:</a:t>
            </a:r>
          </a:p>
          <a:p>
            <a:pPr marL="0" indent="0">
              <a:buNone/>
            </a:pP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Applications sur des réseaux</a:t>
            </a:r>
          </a:p>
          <a:p>
            <a:pPr marL="0" indent="0">
              <a:buNone/>
            </a:pP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Graphes et entités spatiales</a:t>
            </a:r>
          </a:p>
          <a:p>
            <a:pPr marL="0" indent="0">
              <a:buNone/>
            </a:pP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Expérience personnelle: projet GEOSCIENCE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En théorie:</a:t>
            </a:r>
          </a:p>
          <a:p>
            <a:pPr marL="0" indent="0">
              <a:buNone/>
            </a:pP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Petit Lexique de théorie des graphes</a:t>
            </a:r>
          </a:p>
          <a:p>
            <a:pPr marL="0" indent="0">
              <a:buNone/>
            </a:pP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Représentations graphiques</a:t>
            </a:r>
          </a:p>
          <a:p>
            <a:pPr marL="0" indent="0">
              <a:buNone/>
            </a:pP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Analyses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En pratique:</a:t>
            </a:r>
          </a:p>
          <a:p>
            <a:pPr marL="0" indent="0">
              <a:buNone/>
            </a:pP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Logiciels</a:t>
            </a:r>
          </a:p>
          <a:p>
            <a:pPr marL="0" indent="0">
              <a:buNone/>
            </a:pP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Mise en forme des données</a:t>
            </a:r>
          </a:p>
          <a:p>
            <a:pPr marL="0" indent="0">
              <a:buNone/>
            </a:pPr>
            <a:r>
              <a:rPr lang="fr-FR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Produire un diagramme nœud-lien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771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Trouver le plus court chemin pour aller de A à B: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16863"/>
            <a:ext cx="6477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6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1473</Words>
  <Application>Microsoft Office PowerPoint</Application>
  <PresentationFormat>Affichage à l'écran (4:3)</PresentationFormat>
  <Paragraphs>248</Paragraphs>
  <Slides>45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Analyse de réseaux et espace</vt:lpstr>
      <vt:lpstr>Le Mot « réseau »</vt:lpstr>
      <vt:lpstr>Qu’ont en commun tous ces réseaux?</vt:lpstr>
      <vt:lpstr>Les Sept ponts de Königsberg </vt:lpstr>
      <vt:lpstr>Traduction mathématique</vt:lpstr>
      <vt:lpstr>Traduction mathématique</vt:lpstr>
      <vt:lpstr>En somme…</vt:lpstr>
      <vt:lpstr>Plan de l’intervention</vt:lpstr>
      <vt:lpstr>Trouver le plus court chemin pour aller de A à B:</vt:lpstr>
      <vt:lpstr>Optimiser le trafic aérien</vt:lpstr>
      <vt:lpstr>Autres champs d’applications:</vt:lpstr>
      <vt:lpstr>Graphes et entités spatiales</vt:lpstr>
      <vt:lpstr>Relations entre entités spatiales</vt:lpstr>
      <vt:lpstr>Le problème des 4 couleurs</vt:lpstr>
      <vt:lpstr>Le problème des 4 couleurs</vt:lpstr>
      <vt:lpstr>Reproduction d’un cadastre</vt:lpstr>
      <vt:lpstr>Projet Geoscience</vt:lpstr>
      <vt:lpstr>Présentation PowerPoint</vt:lpstr>
      <vt:lpstr>Petit Lexique de théorie des graphes</vt:lpstr>
      <vt:lpstr>Représentation graphique</vt:lpstr>
      <vt:lpstr>Représentation matricielle</vt:lpstr>
      <vt:lpstr>Cordes</vt:lpstr>
      <vt:lpstr>Le diagramme nœud-lien</vt:lpstr>
      <vt:lpstr>Carte de flux</vt:lpstr>
      <vt:lpstr>Enjeux: la visualisation des « big data »</vt:lpstr>
      <vt:lpstr>Solutions</vt:lpstr>
      <vt:lpstr>Mesures globales: les classiques</vt:lpstr>
      <vt:lpstr>Exemple de représentation</vt:lpstr>
      <vt:lpstr>Mesures locales: les classiques</vt:lpstr>
      <vt:lpstr>Exemple de représentation</vt:lpstr>
      <vt:lpstr>Partitionnement</vt:lpstr>
      <vt:lpstr>Exemple de représentation</vt:lpstr>
      <vt:lpstr>La science des réseaux: années 2000</vt:lpstr>
      <vt:lpstr>La science des réseaux: années 2000</vt:lpstr>
      <vt:lpstr>Small World networks</vt:lpstr>
      <vt:lpstr>Les « 6 degrés de séparation »</vt:lpstr>
      <vt:lpstr>Modélisation</vt:lpstr>
      <vt:lpstr>Présentation PowerPoint</vt:lpstr>
      <vt:lpstr>LOGICIELS</vt:lpstr>
      <vt:lpstr>Mise en forme</vt:lpstr>
      <vt:lpstr>ENTREE-INPUT</vt:lpstr>
      <vt:lpstr>Qgis et l’analyse de graphes</vt:lpstr>
      <vt:lpstr>Un diagramme nœuds-liens retravaillé</vt:lpstr>
      <vt:lpstr>Perspectives</vt:lpstr>
      <vt:lpstr>Présentation PowerPoint</vt:lpstr>
    </vt:vector>
  </TitlesOfParts>
  <Company>LISST UTM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de réseaux et espace</dc:title>
  <dc:creator>Marion Mai</dc:creator>
  <cp:lastModifiedBy>Marion Mai</cp:lastModifiedBy>
  <cp:revision>9</cp:revision>
  <dcterms:created xsi:type="dcterms:W3CDTF">2013-11-06T15:35:33Z</dcterms:created>
  <dcterms:modified xsi:type="dcterms:W3CDTF">2013-11-08T16:28:26Z</dcterms:modified>
</cp:coreProperties>
</file>